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1" r:id="rId2"/>
    <p:sldId id="268" r:id="rId3"/>
    <p:sldId id="279" r:id="rId4"/>
    <p:sldId id="280" r:id="rId5"/>
    <p:sldId id="257" r:id="rId6"/>
    <p:sldId id="269" r:id="rId7"/>
    <p:sldId id="265" r:id="rId8"/>
    <p:sldId id="266" r:id="rId9"/>
    <p:sldId id="264" r:id="rId10"/>
    <p:sldId id="272" r:id="rId11"/>
    <p:sldId id="258" r:id="rId12"/>
    <p:sldId id="277" r:id="rId13"/>
    <p:sldId id="259" r:id="rId14"/>
    <p:sldId id="261" r:id="rId15"/>
    <p:sldId id="262" r:id="rId16"/>
    <p:sldId id="274" r:id="rId17"/>
    <p:sldId id="276" r:id="rId18"/>
    <p:sldId id="273" r:id="rId19"/>
    <p:sldId id="281" r:id="rId20"/>
    <p:sldId id="275" r:id="rId21"/>
    <p:sldId id="282"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88"/>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5/16/22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5/16/22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5/16/22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5/16/22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5/16/22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5/16/22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5/16/22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spd="slow">
    <p:wipe/>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capital.es/2019/06/08/stockx-el-nasdaq-de-las-zapatilla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0E314BE-57BD-3624-5DB2-2BB2637C07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3576744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048A83-DF2A-0D51-C3C6-60FD91B5AE18}"/>
              </a:ext>
            </a:extLst>
          </p:cNvPr>
          <p:cNvSpPr>
            <a:spLocks noGrp="1"/>
          </p:cNvSpPr>
          <p:nvPr>
            <p:ph type="title"/>
          </p:nvPr>
        </p:nvSpPr>
        <p:spPr/>
        <p:txBody>
          <a:bodyPr>
            <a:normAutofit/>
          </a:bodyPr>
          <a:lstStyle/>
          <a:p>
            <a:pPr algn="ctr"/>
            <a:r>
              <a:rPr lang="es-ES" sz="5400" b="1" dirty="0">
                <a:solidFill>
                  <a:schemeClr val="accent4"/>
                </a:solidFill>
                <a:latin typeface="Bradley Hand" pitchFamily="2" charset="77"/>
                <a:ea typeface="Apple Color Emoji" pitchFamily="2" charset="0"/>
              </a:rPr>
              <a:t>Sneakers Eda </a:t>
            </a:r>
            <a:endParaRPr lang="es-ES" sz="5400" dirty="0"/>
          </a:p>
        </p:txBody>
      </p:sp>
      <p:sp>
        <p:nvSpPr>
          <p:cNvPr id="3" name="Marcador de texto 2">
            <a:extLst>
              <a:ext uri="{FF2B5EF4-FFF2-40B4-BE49-F238E27FC236}">
                <a16:creationId xmlns:a16="http://schemas.microsoft.com/office/drawing/2014/main" id="{F3D106E7-39B4-A1EC-26C8-20BE0679D3D2}"/>
              </a:ext>
            </a:extLst>
          </p:cNvPr>
          <p:cNvSpPr>
            <a:spLocks noGrp="1"/>
          </p:cNvSpPr>
          <p:nvPr>
            <p:ph type="body" sz="half" idx="2"/>
          </p:nvPr>
        </p:nvSpPr>
        <p:spPr/>
        <p:txBody>
          <a:bodyPr/>
          <a:lstStyle/>
          <a:p>
            <a:pPr algn="ctr"/>
            <a:r>
              <a:rPr lang="es-ES" sz="2400" b="1" dirty="0">
                <a:solidFill>
                  <a:schemeClr val="accent4"/>
                </a:solidFill>
                <a:latin typeface="Bradley Hand" pitchFamily="2" charset="77"/>
                <a:ea typeface="Apple Color Emoji" pitchFamily="2" charset="0"/>
              </a:rPr>
              <a:t>Análisis exploratorio de datos de Stockx.</a:t>
            </a:r>
            <a:endParaRPr lang="es-ES" dirty="0"/>
          </a:p>
        </p:txBody>
      </p:sp>
    </p:spTree>
    <p:extLst>
      <p:ext uri="{BB962C8B-B14F-4D97-AF65-F5344CB8AC3E}">
        <p14:creationId xmlns:p14="http://schemas.microsoft.com/office/powerpoint/2010/main" val="407672797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1B99B-6B78-EB5C-A12A-399254172927}"/>
              </a:ext>
            </a:extLst>
          </p:cNvPr>
          <p:cNvSpPr>
            <a:spLocks noGrp="1"/>
          </p:cNvSpPr>
          <p:nvPr>
            <p:ph type="title"/>
          </p:nvPr>
        </p:nvSpPr>
        <p:spPr/>
        <p:txBody>
          <a:bodyPr>
            <a:normAutofit/>
          </a:bodyPr>
          <a:lstStyle/>
          <a:p>
            <a:r>
              <a:rPr lang="es-ES" sz="4800" b="1" dirty="0">
                <a:solidFill>
                  <a:schemeClr val="accent4"/>
                </a:solidFill>
                <a:latin typeface="Bradley Hand" pitchFamily="2" charset="77"/>
                <a:ea typeface="Apple Color Emoji" pitchFamily="2" charset="0"/>
              </a:rPr>
              <a:t>Análisis</a:t>
            </a:r>
            <a:endParaRPr lang="es-ES" sz="4800" dirty="0"/>
          </a:p>
        </p:txBody>
      </p:sp>
      <p:sp>
        <p:nvSpPr>
          <p:cNvPr id="3" name="Marcador de contenido 2">
            <a:extLst>
              <a:ext uri="{FF2B5EF4-FFF2-40B4-BE49-F238E27FC236}">
                <a16:creationId xmlns:a16="http://schemas.microsoft.com/office/drawing/2014/main" id="{C28ECF12-A371-F0E1-34FF-DAECB7DA1F41}"/>
              </a:ext>
            </a:extLst>
          </p:cNvPr>
          <p:cNvSpPr>
            <a:spLocks noGrp="1"/>
          </p:cNvSpPr>
          <p:nvPr>
            <p:ph idx="1"/>
          </p:nvPr>
        </p:nvSpPr>
        <p:spPr/>
        <p:txBody>
          <a:bodyPr/>
          <a:lstStyle/>
          <a:p>
            <a:r>
              <a:rPr lang="es-ES" dirty="0"/>
              <a:t>Se va a realizar un análisis sobre una muestra  de ventas de todas Off-White x Nike and Yeezy 350 desde 9/1/2017 (mes cuando Off-White debuta con su colección “The Ten” )hasta finales de 2019, los datos nos lo proporciona la empresa de reventa de Streetwear </a:t>
            </a:r>
            <a:r>
              <a:rPr lang="es-ES" b="1" dirty="0"/>
              <a:t>STOCKX. </a:t>
            </a:r>
            <a:endParaRPr lang="es-ES" dirty="0"/>
          </a:p>
          <a:p>
            <a:r>
              <a:rPr lang="es-ES" dirty="0"/>
              <a:t>Los datos son de ventas en Estados Unidos exclusivamente, ya que es donde más representativo es el tema de la reventa y el coleccionismo.</a:t>
            </a:r>
          </a:p>
          <a:p>
            <a:r>
              <a:rPr lang="es-ES" dirty="0"/>
              <a:t>Vamos a mostrar cuales son los productos mas rentables, cuales son los estados donde es mas popular este negocio, así como cuales son las tendencias en cuanto tallas de pie y fechas de lanzamientos.</a:t>
            </a:r>
          </a:p>
          <a:p>
            <a:endParaRPr lang="es-ES" dirty="0"/>
          </a:p>
          <a:p>
            <a:endParaRPr lang="es-ES" dirty="0"/>
          </a:p>
        </p:txBody>
      </p:sp>
    </p:spTree>
    <p:extLst>
      <p:ext uri="{BB962C8B-B14F-4D97-AF65-F5344CB8AC3E}">
        <p14:creationId xmlns:p14="http://schemas.microsoft.com/office/powerpoint/2010/main" val="53230761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E04E31-1854-A8ED-7F91-A14ADFD31814}"/>
              </a:ext>
            </a:extLst>
          </p:cNvPr>
          <p:cNvSpPr>
            <a:spLocks noGrp="1"/>
          </p:cNvSpPr>
          <p:nvPr>
            <p:ph type="title"/>
          </p:nvPr>
        </p:nvSpPr>
        <p:spPr>
          <a:xfrm>
            <a:off x="1476375" y="350035"/>
            <a:ext cx="8610600" cy="1293028"/>
          </a:xfrm>
        </p:spPr>
        <p:txBody>
          <a:bodyPr/>
          <a:lstStyle/>
          <a:p>
            <a:pPr algn="ctr"/>
            <a:r>
              <a:rPr lang="es-ES" b="1" dirty="0">
                <a:solidFill>
                  <a:schemeClr val="accent4"/>
                </a:solidFill>
                <a:latin typeface="Bradley Hand" pitchFamily="2" charset="77"/>
                <a:ea typeface="Apple Color Emoji" pitchFamily="2" charset="0"/>
              </a:rPr>
              <a:t>análisis del Ventas  </a:t>
            </a:r>
            <a:endParaRPr lang="es-ES" dirty="0"/>
          </a:p>
        </p:txBody>
      </p:sp>
      <p:sp>
        <p:nvSpPr>
          <p:cNvPr id="3" name="Marcador de contenido 2">
            <a:extLst>
              <a:ext uri="{FF2B5EF4-FFF2-40B4-BE49-F238E27FC236}">
                <a16:creationId xmlns:a16="http://schemas.microsoft.com/office/drawing/2014/main" id="{B7E5BFD8-DEF5-D310-5907-850C1E3F419A}"/>
              </a:ext>
            </a:extLst>
          </p:cNvPr>
          <p:cNvSpPr>
            <a:spLocks noGrp="1"/>
          </p:cNvSpPr>
          <p:nvPr>
            <p:ph idx="1"/>
          </p:nvPr>
        </p:nvSpPr>
        <p:spPr/>
        <p:txBody>
          <a:bodyPr/>
          <a:lstStyle/>
          <a:p>
            <a:r>
              <a:rPr lang="es-ES" dirty="0"/>
              <a:t>Procedemos a agrupar por las ventas totales.</a:t>
            </a:r>
          </a:p>
          <a:p>
            <a:r>
              <a:rPr lang="es-ES" dirty="0"/>
              <a:t>Filtramos las ventas totales por zona, por talla y  por modelo.</a:t>
            </a:r>
          </a:p>
          <a:p>
            <a:r>
              <a:rPr lang="es-ES" dirty="0"/>
              <a:t>Mostramos las graficas de las distintas asociaciones, las cuales nos muestran como esta distribuida la información de nuestro dataframe.</a:t>
            </a:r>
          </a:p>
          <a:p>
            <a:r>
              <a:rPr lang="es-ES" dirty="0"/>
              <a:t>Las ventas totales son muy representativas dentro de los datos y nos da una idea de como ver el mercado de </a:t>
            </a:r>
            <a:r>
              <a:rPr lang="es-ES"/>
              <a:t>los Sneakers.</a:t>
            </a:r>
            <a:endParaRPr lang="es-ES" dirty="0"/>
          </a:p>
        </p:txBody>
      </p:sp>
    </p:spTree>
    <p:extLst>
      <p:ext uri="{BB962C8B-B14F-4D97-AF65-F5344CB8AC3E}">
        <p14:creationId xmlns:p14="http://schemas.microsoft.com/office/powerpoint/2010/main" val="213887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CDC60-A0EB-89EE-B620-54104F21F7BC}"/>
              </a:ext>
            </a:extLst>
          </p:cNvPr>
          <p:cNvSpPr>
            <a:spLocks noGrp="1"/>
          </p:cNvSpPr>
          <p:nvPr>
            <p:ph type="title"/>
          </p:nvPr>
        </p:nvSpPr>
        <p:spPr>
          <a:xfrm>
            <a:off x="1036843" y="214313"/>
            <a:ext cx="8610600" cy="1452985"/>
          </a:xfrm>
        </p:spPr>
        <p:txBody>
          <a:bodyPr/>
          <a:lstStyle/>
          <a:p>
            <a:pPr algn="ctr"/>
            <a:r>
              <a:rPr lang="es-ES" b="1" dirty="0">
                <a:solidFill>
                  <a:schemeClr val="accent4"/>
                </a:solidFill>
                <a:latin typeface="Bradley Hand" pitchFamily="2" charset="77"/>
                <a:ea typeface="Apple Color Emoji" pitchFamily="2" charset="0"/>
              </a:rPr>
              <a:t> Ventas por zona</a:t>
            </a:r>
            <a:endParaRPr lang="es-ES" dirty="0"/>
          </a:p>
        </p:txBody>
      </p:sp>
      <p:pic>
        <p:nvPicPr>
          <p:cNvPr id="5" name="Marcador de contenido 4">
            <a:extLst>
              <a:ext uri="{FF2B5EF4-FFF2-40B4-BE49-F238E27FC236}">
                <a16:creationId xmlns:a16="http://schemas.microsoft.com/office/drawing/2014/main" id="{7DA0A0BD-9B47-EA46-581C-1D6D4A66B7E5}"/>
              </a:ext>
            </a:extLst>
          </p:cNvPr>
          <p:cNvPicPr>
            <a:picLocks noGrp="1" noChangeAspect="1"/>
          </p:cNvPicPr>
          <p:nvPr>
            <p:ph idx="1"/>
          </p:nvPr>
        </p:nvPicPr>
        <p:blipFill>
          <a:blip r:embed="rId2"/>
          <a:stretch>
            <a:fillRect/>
          </a:stretch>
        </p:blipFill>
        <p:spPr>
          <a:xfrm>
            <a:off x="203406" y="1824460"/>
            <a:ext cx="11469482" cy="46180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6803552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D405A-C9EE-8443-86A4-D3D888CD543F}"/>
              </a:ext>
            </a:extLst>
          </p:cNvPr>
          <p:cNvSpPr>
            <a:spLocks noGrp="1"/>
          </p:cNvSpPr>
          <p:nvPr>
            <p:ph type="title"/>
          </p:nvPr>
        </p:nvSpPr>
        <p:spPr>
          <a:xfrm>
            <a:off x="2652712" y="296862"/>
            <a:ext cx="8610600" cy="1293028"/>
          </a:xfrm>
        </p:spPr>
        <p:txBody>
          <a:bodyPr/>
          <a:lstStyle/>
          <a:p>
            <a:pPr algn="l"/>
            <a:r>
              <a:rPr lang="es-ES" b="1" dirty="0">
                <a:solidFill>
                  <a:schemeClr val="accent4"/>
                </a:solidFill>
                <a:latin typeface="Bradley Hand" pitchFamily="2" charset="77"/>
                <a:ea typeface="Apple Color Emoji" pitchFamily="2" charset="0"/>
              </a:rPr>
              <a:t> Ventas por talla de pie</a:t>
            </a:r>
            <a:endParaRPr lang="es-ES" dirty="0"/>
          </a:p>
        </p:txBody>
      </p:sp>
      <p:pic>
        <p:nvPicPr>
          <p:cNvPr id="5" name="Marcador de contenido 4">
            <a:extLst>
              <a:ext uri="{FF2B5EF4-FFF2-40B4-BE49-F238E27FC236}">
                <a16:creationId xmlns:a16="http://schemas.microsoft.com/office/drawing/2014/main" id="{68E1D499-DAEC-A634-70D3-4BC989FACEAC}"/>
              </a:ext>
            </a:extLst>
          </p:cNvPr>
          <p:cNvPicPr>
            <a:picLocks noGrp="1" noChangeAspect="1"/>
          </p:cNvPicPr>
          <p:nvPr>
            <p:ph idx="1"/>
          </p:nvPr>
        </p:nvPicPr>
        <p:blipFill>
          <a:blip r:embed="rId2"/>
          <a:stretch>
            <a:fillRect/>
          </a:stretch>
        </p:blipFill>
        <p:spPr>
          <a:xfrm>
            <a:off x="242889" y="2057401"/>
            <a:ext cx="11472862" cy="42179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0115553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245F269D-4A71-F6C1-1476-DBE817F18A4A}"/>
              </a:ext>
            </a:extLst>
          </p:cNvPr>
          <p:cNvSpPr>
            <a:spLocks noGrp="1"/>
          </p:cNvSpPr>
          <p:nvPr>
            <p:ph type="title"/>
          </p:nvPr>
        </p:nvSpPr>
        <p:spPr>
          <a:xfrm>
            <a:off x="1223963" y="307173"/>
            <a:ext cx="8610600" cy="1293028"/>
          </a:xfrm>
        </p:spPr>
        <p:txBody>
          <a:bodyPr/>
          <a:lstStyle/>
          <a:p>
            <a:r>
              <a:rPr lang="es-ES" b="1" dirty="0">
                <a:solidFill>
                  <a:schemeClr val="accent4"/>
                </a:solidFill>
                <a:latin typeface="Bradley Hand" pitchFamily="2" charset="77"/>
                <a:ea typeface="Apple Color Emoji" pitchFamily="2" charset="0"/>
              </a:rPr>
              <a:t>Sneakers mas vendidos</a:t>
            </a:r>
            <a:endParaRPr lang="es-ES" dirty="0"/>
          </a:p>
        </p:txBody>
      </p:sp>
      <p:pic>
        <p:nvPicPr>
          <p:cNvPr id="11" name="Imagen 10">
            <a:extLst>
              <a:ext uri="{FF2B5EF4-FFF2-40B4-BE49-F238E27FC236}">
                <a16:creationId xmlns:a16="http://schemas.microsoft.com/office/drawing/2014/main" id="{74C6C471-AD4B-E6C4-392E-47BC732A20CA}"/>
              </a:ext>
            </a:extLst>
          </p:cNvPr>
          <p:cNvPicPr>
            <a:picLocks noChangeAspect="1"/>
          </p:cNvPicPr>
          <p:nvPr/>
        </p:nvPicPr>
        <p:blipFill>
          <a:blip r:embed="rId2"/>
          <a:stretch>
            <a:fillRect/>
          </a:stretch>
        </p:blipFill>
        <p:spPr>
          <a:xfrm>
            <a:off x="220662" y="2057401"/>
            <a:ext cx="11566526" cy="438626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82863531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245F269D-4A71-F6C1-1476-DBE817F18A4A}"/>
              </a:ext>
            </a:extLst>
          </p:cNvPr>
          <p:cNvSpPr>
            <a:spLocks noGrp="1"/>
          </p:cNvSpPr>
          <p:nvPr>
            <p:ph type="title"/>
          </p:nvPr>
        </p:nvSpPr>
        <p:spPr>
          <a:xfrm>
            <a:off x="2357439" y="335748"/>
            <a:ext cx="8932068" cy="1293028"/>
          </a:xfrm>
        </p:spPr>
        <p:txBody>
          <a:bodyPr/>
          <a:lstStyle/>
          <a:p>
            <a:r>
              <a:rPr lang="es-ES" b="1" dirty="0">
                <a:solidFill>
                  <a:schemeClr val="accent4"/>
                </a:solidFill>
                <a:latin typeface="Bradley Hand" pitchFamily="2" charset="77"/>
                <a:ea typeface="Apple Color Emoji" pitchFamily="2" charset="0"/>
              </a:rPr>
              <a:t>Precio Retail mas  populares</a:t>
            </a:r>
            <a:endParaRPr lang="es-ES" dirty="0"/>
          </a:p>
        </p:txBody>
      </p:sp>
      <p:pic>
        <p:nvPicPr>
          <p:cNvPr id="3" name="Imagen 2">
            <a:extLst>
              <a:ext uri="{FF2B5EF4-FFF2-40B4-BE49-F238E27FC236}">
                <a16:creationId xmlns:a16="http://schemas.microsoft.com/office/drawing/2014/main" id="{B1D93AA2-7C9A-E982-68D1-8186CF198B12}"/>
              </a:ext>
            </a:extLst>
          </p:cNvPr>
          <p:cNvPicPr>
            <a:picLocks noChangeAspect="1"/>
          </p:cNvPicPr>
          <p:nvPr/>
        </p:nvPicPr>
        <p:blipFill>
          <a:blip r:embed="rId2"/>
          <a:stretch>
            <a:fillRect/>
          </a:stretch>
        </p:blipFill>
        <p:spPr>
          <a:xfrm>
            <a:off x="338137" y="1900238"/>
            <a:ext cx="10748963" cy="43372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5" name="Imagen 4">
            <a:extLst>
              <a:ext uri="{FF2B5EF4-FFF2-40B4-BE49-F238E27FC236}">
                <a16:creationId xmlns:a16="http://schemas.microsoft.com/office/drawing/2014/main" id="{83467318-9C4A-9A24-93C3-37DB8ABCA622}"/>
              </a:ext>
            </a:extLst>
          </p:cNvPr>
          <p:cNvPicPr>
            <a:picLocks noChangeAspect="1"/>
          </p:cNvPicPr>
          <p:nvPr/>
        </p:nvPicPr>
        <p:blipFill>
          <a:blip r:embed="rId3"/>
          <a:stretch>
            <a:fillRect/>
          </a:stretch>
        </p:blipFill>
        <p:spPr>
          <a:xfrm>
            <a:off x="233362" y="1628776"/>
            <a:ext cx="11468100" cy="50292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9901512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E04E31-1854-A8ED-7F91-A14ADFD31814}"/>
              </a:ext>
            </a:extLst>
          </p:cNvPr>
          <p:cNvSpPr>
            <a:spLocks noGrp="1"/>
          </p:cNvSpPr>
          <p:nvPr>
            <p:ph type="title"/>
          </p:nvPr>
        </p:nvSpPr>
        <p:spPr>
          <a:xfrm>
            <a:off x="1790700" y="378610"/>
            <a:ext cx="8610600" cy="1293028"/>
          </a:xfrm>
        </p:spPr>
        <p:txBody>
          <a:bodyPr/>
          <a:lstStyle/>
          <a:p>
            <a:pPr algn="ctr"/>
            <a:r>
              <a:rPr lang="es-ES" b="1" dirty="0">
                <a:solidFill>
                  <a:schemeClr val="accent4"/>
                </a:solidFill>
                <a:latin typeface="Bradley Hand" pitchFamily="2" charset="77"/>
                <a:ea typeface="Apple Color Emoji" pitchFamily="2" charset="0"/>
              </a:rPr>
              <a:t>análisis del beneficio</a:t>
            </a:r>
            <a:endParaRPr lang="es-ES" dirty="0"/>
          </a:p>
        </p:txBody>
      </p:sp>
      <p:sp>
        <p:nvSpPr>
          <p:cNvPr id="3" name="Marcador de contenido 2">
            <a:extLst>
              <a:ext uri="{FF2B5EF4-FFF2-40B4-BE49-F238E27FC236}">
                <a16:creationId xmlns:a16="http://schemas.microsoft.com/office/drawing/2014/main" id="{B7E5BFD8-DEF5-D310-5907-850C1E3F419A}"/>
              </a:ext>
            </a:extLst>
          </p:cNvPr>
          <p:cNvSpPr>
            <a:spLocks noGrp="1"/>
          </p:cNvSpPr>
          <p:nvPr>
            <p:ph idx="1"/>
          </p:nvPr>
        </p:nvSpPr>
        <p:spPr/>
        <p:txBody>
          <a:bodyPr/>
          <a:lstStyle/>
          <a:p>
            <a:r>
              <a:rPr lang="es-ES" dirty="0"/>
              <a:t>Conociendo los datos, vemos una tendencia en el que las ciudades mas populares de venta son California y New York, así como que los productos mas vendidos son de la marca Yeezy. No obstante cuando realizamos un análisis mas profundo en cuanto a los beneficios, vemos que la marca Off White tiene un precio de compra menor a las Yeezy y por ende al ser mas escaso su precio de reventa es mucho mas alto.</a:t>
            </a:r>
          </a:p>
          <a:p>
            <a:r>
              <a:rPr lang="es-ES" dirty="0"/>
              <a:t>Off White requiere una menor inversión desde el punto de vista del que las puede adquirir en el sorteo a precio Retail, y también obtiene un mayor beneficio a la hora de la reventa de la zapatilla.</a:t>
            </a:r>
          </a:p>
        </p:txBody>
      </p:sp>
    </p:spTree>
    <p:extLst>
      <p:ext uri="{BB962C8B-B14F-4D97-AF65-F5344CB8AC3E}">
        <p14:creationId xmlns:p14="http://schemas.microsoft.com/office/powerpoint/2010/main" val="195747416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ADDCE-48A6-A851-8881-56BFA792ACF1}"/>
              </a:ext>
            </a:extLst>
          </p:cNvPr>
          <p:cNvSpPr>
            <a:spLocks noGrp="1"/>
          </p:cNvSpPr>
          <p:nvPr>
            <p:ph type="title"/>
          </p:nvPr>
        </p:nvSpPr>
        <p:spPr>
          <a:xfrm>
            <a:off x="1128712" y="296861"/>
            <a:ext cx="8610600" cy="1293028"/>
          </a:xfrm>
        </p:spPr>
        <p:txBody>
          <a:bodyPr/>
          <a:lstStyle/>
          <a:p>
            <a:r>
              <a:rPr lang="es-ES" b="1" dirty="0">
                <a:solidFill>
                  <a:schemeClr val="accent4"/>
                </a:solidFill>
                <a:latin typeface="Bradley Hand" pitchFamily="2" charset="77"/>
                <a:ea typeface="Apple Color Emoji" pitchFamily="2" charset="0"/>
              </a:rPr>
              <a:t>Sneakers por Beneficio</a:t>
            </a:r>
            <a:endParaRPr lang="es-ES" dirty="0"/>
          </a:p>
        </p:txBody>
      </p:sp>
      <p:pic>
        <p:nvPicPr>
          <p:cNvPr id="5" name="Marcador de contenido 4">
            <a:extLst>
              <a:ext uri="{FF2B5EF4-FFF2-40B4-BE49-F238E27FC236}">
                <a16:creationId xmlns:a16="http://schemas.microsoft.com/office/drawing/2014/main" id="{89A57FF7-D2E0-026A-525A-9F5663D67CFE}"/>
              </a:ext>
            </a:extLst>
          </p:cNvPr>
          <p:cNvPicPr>
            <a:picLocks noGrp="1" noChangeAspect="1"/>
          </p:cNvPicPr>
          <p:nvPr>
            <p:ph idx="1"/>
          </p:nvPr>
        </p:nvPicPr>
        <p:blipFill>
          <a:blip r:embed="rId2"/>
          <a:stretch>
            <a:fillRect/>
          </a:stretch>
        </p:blipFill>
        <p:spPr>
          <a:xfrm>
            <a:off x="228601" y="2057401"/>
            <a:ext cx="5867400" cy="450373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7" name="Imagen 6">
            <a:extLst>
              <a:ext uri="{FF2B5EF4-FFF2-40B4-BE49-F238E27FC236}">
                <a16:creationId xmlns:a16="http://schemas.microsoft.com/office/drawing/2014/main" id="{411E5CDA-C543-F98B-7204-BA6AF15D605F}"/>
              </a:ext>
            </a:extLst>
          </p:cNvPr>
          <p:cNvPicPr>
            <a:picLocks noChangeAspect="1"/>
          </p:cNvPicPr>
          <p:nvPr/>
        </p:nvPicPr>
        <p:blipFill>
          <a:blip r:embed="rId3"/>
          <a:stretch>
            <a:fillRect/>
          </a:stretch>
        </p:blipFill>
        <p:spPr>
          <a:xfrm>
            <a:off x="6572251" y="2057401"/>
            <a:ext cx="5619750" cy="45037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78003925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C9E85-B153-669C-63C3-3377FDCB19CF}"/>
              </a:ext>
            </a:extLst>
          </p:cNvPr>
          <p:cNvSpPr>
            <a:spLocks noGrp="1"/>
          </p:cNvSpPr>
          <p:nvPr>
            <p:ph type="title"/>
          </p:nvPr>
        </p:nvSpPr>
        <p:spPr>
          <a:xfrm>
            <a:off x="1714500" y="421473"/>
            <a:ext cx="8610600" cy="1293028"/>
          </a:xfrm>
        </p:spPr>
        <p:txBody>
          <a:bodyPr/>
          <a:lstStyle/>
          <a:p>
            <a:r>
              <a:rPr lang="es-ES" b="1" dirty="0">
                <a:solidFill>
                  <a:schemeClr val="accent4"/>
                </a:solidFill>
                <a:latin typeface="Bradley Hand" pitchFamily="2" charset="77"/>
                <a:ea typeface="Apple Color Emoji" pitchFamily="2" charset="0"/>
              </a:rPr>
              <a:t>Datos medios por marcas</a:t>
            </a:r>
            <a:endParaRPr lang="es-ES" dirty="0"/>
          </a:p>
        </p:txBody>
      </p:sp>
      <p:sp>
        <p:nvSpPr>
          <p:cNvPr id="3" name="Marcador de contenido 2">
            <a:extLst>
              <a:ext uri="{FF2B5EF4-FFF2-40B4-BE49-F238E27FC236}">
                <a16:creationId xmlns:a16="http://schemas.microsoft.com/office/drawing/2014/main" id="{8413A347-4147-9320-BEE8-C9854BF457E8}"/>
              </a:ext>
            </a:extLst>
          </p:cNvPr>
          <p:cNvSpPr>
            <a:spLocks noGrp="1"/>
          </p:cNvSpPr>
          <p:nvPr>
            <p:ph sz="half" idx="1"/>
          </p:nvPr>
        </p:nvSpPr>
        <p:spPr/>
        <p:txBody>
          <a:bodyPr/>
          <a:lstStyle/>
          <a:p>
            <a:r>
              <a:rPr lang="es-ES" b="1" dirty="0">
                <a:solidFill>
                  <a:schemeClr val="accent4"/>
                </a:solidFill>
                <a:latin typeface="Bradley Hand" pitchFamily="2" charset="77"/>
                <a:ea typeface="Apple Color Emoji" pitchFamily="2" charset="0"/>
              </a:rPr>
              <a:t>Por Yeezy</a:t>
            </a:r>
            <a:endParaRPr lang="es-ES" dirty="0"/>
          </a:p>
        </p:txBody>
      </p:sp>
      <p:sp>
        <p:nvSpPr>
          <p:cNvPr id="4" name="Marcador de contenido 3">
            <a:extLst>
              <a:ext uri="{FF2B5EF4-FFF2-40B4-BE49-F238E27FC236}">
                <a16:creationId xmlns:a16="http://schemas.microsoft.com/office/drawing/2014/main" id="{B6949313-F758-6F6D-E548-5C3C9EC73253}"/>
              </a:ext>
            </a:extLst>
          </p:cNvPr>
          <p:cNvSpPr>
            <a:spLocks noGrp="1"/>
          </p:cNvSpPr>
          <p:nvPr>
            <p:ph sz="half" idx="2"/>
          </p:nvPr>
        </p:nvSpPr>
        <p:spPr/>
        <p:txBody>
          <a:bodyPr/>
          <a:lstStyle/>
          <a:p>
            <a:r>
              <a:rPr lang="es-ES" b="1" dirty="0">
                <a:solidFill>
                  <a:schemeClr val="accent4"/>
                </a:solidFill>
                <a:latin typeface="Bradley Hand" pitchFamily="2" charset="77"/>
                <a:ea typeface="Apple Color Emoji" pitchFamily="2" charset="0"/>
              </a:rPr>
              <a:t>Por Off White</a:t>
            </a:r>
            <a:endParaRPr lang="es-ES" dirty="0"/>
          </a:p>
        </p:txBody>
      </p:sp>
      <p:pic>
        <p:nvPicPr>
          <p:cNvPr id="6" name="Imagen 5">
            <a:extLst>
              <a:ext uri="{FF2B5EF4-FFF2-40B4-BE49-F238E27FC236}">
                <a16:creationId xmlns:a16="http://schemas.microsoft.com/office/drawing/2014/main" id="{D4EA131E-ADA9-5218-3A6C-A9E096B7C707}"/>
              </a:ext>
            </a:extLst>
          </p:cNvPr>
          <p:cNvPicPr>
            <a:picLocks noChangeAspect="1"/>
          </p:cNvPicPr>
          <p:nvPr/>
        </p:nvPicPr>
        <p:blipFill>
          <a:blip r:embed="rId2"/>
          <a:stretch>
            <a:fillRect/>
          </a:stretch>
        </p:blipFill>
        <p:spPr>
          <a:xfrm>
            <a:off x="685800" y="3429000"/>
            <a:ext cx="3704599" cy="2386013"/>
          </a:xfrm>
          <a:prstGeom prst="rect">
            <a:avLst/>
          </a:prstGeom>
        </p:spPr>
      </p:pic>
      <p:pic>
        <p:nvPicPr>
          <p:cNvPr id="8" name="Imagen 7">
            <a:extLst>
              <a:ext uri="{FF2B5EF4-FFF2-40B4-BE49-F238E27FC236}">
                <a16:creationId xmlns:a16="http://schemas.microsoft.com/office/drawing/2014/main" id="{5A2452E5-2801-5194-CB5C-EB6F45AE4F32}"/>
              </a:ext>
            </a:extLst>
          </p:cNvPr>
          <p:cNvPicPr>
            <a:picLocks noChangeAspect="1"/>
          </p:cNvPicPr>
          <p:nvPr/>
        </p:nvPicPr>
        <p:blipFill>
          <a:blip r:embed="rId3"/>
          <a:stretch>
            <a:fillRect/>
          </a:stretch>
        </p:blipFill>
        <p:spPr>
          <a:xfrm>
            <a:off x="6468379" y="3415680"/>
            <a:ext cx="3856721" cy="2412652"/>
          </a:xfrm>
          <a:prstGeom prst="rect">
            <a:avLst/>
          </a:prstGeom>
        </p:spPr>
      </p:pic>
    </p:spTree>
    <p:extLst>
      <p:ext uri="{BB962C8B-B14F-4D97-AF65-F5344CB8AC3E}">
        <p14:creationId xmlns:p14="http://schemas.microsoft.com/office/powerpoint/2010/main" val="320322086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46A552-0D49-D2AF-AE0E-A49F9C271F48}"/>
              </a:ext>
            </a:extLst>
          </p:cNvPr>
          <p:cNvPicPr>
            <a:picLocks noChangeAspect="1"/>
          </p:cNvPicPr>
          <p:nvPr/>
        </p:nvPicPr>
        <p:blipFill>
          <a:blip r:embed="rId2"/>
          <a:stretch>
            <a:fillRect/>
          </a:stretch>
        </p:blipFill>
        <p:spPr>
          <a:xfrm>
            <a:off x="0" y="0"/>
            <a:ext cx="7716483" cy="6858000"/>
          </a:xfrm>
          <a:prstGeom prst="rect">
            <a:avLst/>
          </a:prstGeom>
        </p:spPr>
      </p:pic>
      <p:pic>
        <p:nvPicPr>
          <p:cNvPr id="8" name="Marcador de posición de imagen 7">
            <a:extLst>
              <a:ext uri="{FF2B5EF4-FFF2-40B4-BE49-F238E27FC236}">
                <a16:creationId xmlns:a16="http://schemas.microsoft.com/office/drawing/2014/main" id="{D08FB11B-B98B-A41E-D7C5-292C34DA4BF3}"/>
              </a:ext>
            </a:extLst>
          </p:cNvPr>
          <p:cNvPicPr>
            <a:picLocks noGrp="1" noChangeAspect="1"/>
          </p:cNvPicPr>
          <p:nvPr>
            <p:ph type="pic" idx="4294967295"/>
          </p:nvPr>
        </p:nvPicPr>
        <p:blipFill>
          <a:blip r:embed="rId3"/>
          <a:srcRect l="16667" r="16667"/>
          <a:stretch>
            <a:fillRect/>
          </a:stretch>
        </p:blipFill>
        <p:spPr>
          <a:xfrm>
            <a:off x="7716838" y="0"/>
            <a:ext cx="4475162" cy="6858000"/>
          </a:xfrm>
        </p:spPr>
      </p:pic>
    </p:spTree>
    <p:extLst>
      <p:ext uri="{BB962C8B-B14F-4D97-AF65-F5344CB8AC3E}">
        <p14:creationId xmlns:p14="http://schemas.microsoft.com/office/powerpoint/2010/main" val="235157516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245F269D-4A71-F6C1-1476-DBE817F18A4A}"/>
              </a:ext>
            </a:extLst>
          </p:cNvPr>
          <p:cNvSpPr>
            <a:spLocks noGrp="1"/>
          </p:cNvSpPr>
          <p:nvPr>
            <p:ph type="title"/>
          </p:nvPr>
        </p:nvSpPr>
        <p:spPr>
          <a:xfrm>
            <a:off x="1930002" y="314308"/>
            <a:ext cx="8331995" cy="1293028"/>
          </a:xfrm>
        </p:spPr>
        <p:txBody>
          <a:bodyPr/>
          <a:lstStyle/>
          <a:p>
            <a:r>
              <a:rPr lang="es-ES" b="1" dirty="0">
                <a:solidFill>
                  <a:schemeClr val="accent4"/>
                </a:solidFill>
                <a:latin typeface="Bradley Hand" pitchFamily="2" charset="77"/>
                <a:ea typeface="Apple Color Emoji" pitchFamily="2" charset="0"/>
              </a:rPr>
              <a:t>Beneficio sobre el Retail</a:t>
            </a:r>
            <a:endParaRPr lang="es-ES" dirty="0"/>
          </a:p>
        </p:txBody>
      </p:sp>
      <p:pic>
        <p:nvPicPr>
          <p:cNvPr id="4" name="Imagen 3">
            <a:extLst>
              <a:ext uri="{FF2B5EF4-FFF2-40B4-BE49-F238E27FC236}">
                <a16:creationId xmlns:a16="http://schemas.microsoft.com/office/drawing/2014/main" id="{59926F91-029C-FF0A-347B-4300ACEE3A87}"/>
              </a:ext>
            </a:extLst>
          </p:cNvPr>
          <p:cNvPicPr>
            <a:picLocks noChangeAspect="1"/>
          </p:cNvPicPr>
          <p:nvPr/>
        </p:nvPicPr>
        <p:blipFill>
          <a:blip r:embed="rId2"/>
          <a:stretch>
            <a:fillRect/>
          </a:stretch>
        </p:blipFill>
        <p:spPr>
          <a:xfrm>
            <a:off x="348456" y="1628776"/>
            <a:ext cx="11038682" cy="4893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95783557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245F269D-4A71-F6C1-1476-DBE817F18A4A}"/>
              </a:ext>
            </a:extLst>
          </p:cNvPr>
          <p:cNvSpPr>
            <a:spLocks noGrp="1"/>
          </p:cNvSpPr>
          <p:nvPr>
            <p:ph type="title"/>
          </p:nvPr>
        </p:nvSpPr>
        <p:spPr>
          <a:xfrm>
            <a:off x="1930002" y="314308"/>
            <a:ext cx="8331995" cy="1293028"/>
          </a:xfrm>
        </p:spPr>
        <p:txBody>
          <a:bodyPr/>
          <a:lstStyle/>
          <a:p>
            <a:r>
              <a:rPr lang="es-ES" b="1" dirty="0">
                <a:solidFill>
                  <a:schemeClr val="accent4"/>
                </a:solidFill>
                <a:latin typeface="Bradley Hand" pitchFamily="2" charset="77"/>
                <a:ea typeface="Apple Color Emoji" pitchFamily="2" charset="0"/>
              </a:rPr>
              <a:t>Beneficio sobre el Retail</a:t>
            </a:r>
            <a:endParaRPr lang="es-ES" dirty="0"/>
          </a:p>
        </p:txBody>
      </p:sp>
      <p:pic>
        <p:nvPicPr>
          <p:cNvPr id="4" name="Imagen 3">
            <a:extLst>
              <a:ext uri="{FF2B5EF4-FFF2-40B4-BE49-F238E27FC236}">
                <a16:creationId xmlns:a16="http://schemas.microsoft.com/office/drawing/2014/main" id="{59926F91-029C-FF0A-347B-4300ACEE3A87}"/>
              </a:ext>
            </a:extLst>
          </p:cNvPr>
          <p:cNvPicPr>
            <a:picLocks noChangeAspect="1"/>
          </p:cNvPicPr>
          <p:nvPr/>
        </p:nvPicPr>
        <p:blipFill>
          <a:blip r:embed="rId2"/>
          <a:stretch>
            <a:fillRect/>
          </a:stretch>
        </p:blipFill>
        <p:spPr>
          <a:xfrm>
            <a:off x="348456" y="1628776"/>
            <a:ext cx="11038682" cy="48934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3" name="Imagen 2">
            <a:extLst>
              <a:ext uri="{FF2B5EF4-FFF2-40B4-BE49-F238E27FC236}">
                <a16:creationId xmlns:a16="http://schemas.microsoft.com/office/drawing/2014/main" id="{F49D7347-F779-48E3-0B95-00FFB49CDC8B}"/>
              </a:ext>
            </a:extLst>
          </p:cNvPr>
          <p:cNvPicPr>
            <a:picLocks noChangeAspect="1"/>
          </p:cNvPicPr>
          <p:nvPr/>
        </p:nvPicPr>
        <p:blipFill>
          <a:blip r:embed="rId3"/>
          <a:stretch>
            <a:fillRect/>
          </a:stretch>
        </p:blipFill>
        <p:spPr>
          <a:xfrm>
            <a:off x="0" y="-1"/>
            <a:ext cx="12192000" cy="6863887"/>
          </a:xfrm>
          <a:prstGeom prst="rect">
            <a:avLst/>
          </a:prstGeom>
        </p:spPr>
      </p:pic>
    </p:spTree>
    <p:extLst>
      <p:ext uri="{BB962C8B-B14F-4D97-AF65-F5344CB8AC3E}">
        <p14:creationId xmlns:p14="http://schemas.microsoft.com/office/powerpoint/2010/main" val="71683209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E04E31-1854-A8ED-7F91-A14ADFD31814}"/>
              </a:ext>
            </a:extLst>
          </p:cNvPr>
          <p:cNvSpPr>
            <a:spLocks noGrp="1"/>
          </p:cNvSpPr>
          <p:nvPr>
            <p:ph type="title"/>
          </p:nvPr>
        </p:nvSpPr>
        <p:spPr>
          <a:xfrm>
            <a:off x="1790700" y="378610"/>
            <a:ext cx="8610600" cy="1293028"/>
          </a:xfrm>
        </p:spPr>
        <p:txBody>
          <a:bodyPr/>
          <a:lstStyle/>
          <a:p>
            <a:pPr algn="ctr"/>
            <a:r>
              <a:rPr lang="es-ES" b="1" dirty="0">
                <a:solidFill>
                  <a:schemeClr val="accent4"/>
                </a:solidFill>
                <a:latin typeface="Bradley Hand" pitchFamily="2" charset="77"/>
                <a:ea typeface="Apple Color Emoji" pitchFamily="2" charset="0"/>
              </a:rPr>
              <a:t>Conclusiones del análisis</a:t>
            </a:r>
            <a:endParaRPr lang="es-ES" dirty="0"/>
          </a:p>
        </p:txBody>
      </p:sp>
      <p:sp>
        <p:nvSpPr>
          <p:cNvPr id="3" name="Marcador de contenido 2">
            <a:extLst>
              <a:ext uri="{FF2B5EF4-FFF2-40B4-BE49-F238E27FC236}">
                <a16:creationId xmlns:a16="http://schemas.microsoft.com/office/drawing/2014/main" id="{B7E5BFD8-DEF5-D310-5907-850C1E3F419A}"/>
              </a:ext>
            </a:extLst>
          </p:cNvPr>
          <p:cNvSpPr>
            <a:spLocks noGrp="1"/>
          </p:cNvSpPr>
          <p:nvPr>
            <p:ph idx="1"/>
          </p:nvPr>
        </p:nvSpPr>
        <p:spPr/>
        <p:txBody>
          <a:bodyPr/>
          <a:lstStyle/>
          <a:p>
            <a:r>
              <a:rPr lang="es-ES" dirty="0"/>
              <a:t>Un producto exclusivo siempre es codiciado por los Sneakerhead, ya se por su valor sentimental o por su posible beneficio futuro.</a:t>
            </a:r>
          </a:p>
          <a:p>
            <a:r>
              <a:rPr lang="es-ES" dirty="0"/>
              <a:t>Tener cualquier par de Yeezy o Nike Off White, nos asegura poder recuperar la inversión siempre y cuando este el producto en optimas condiciones.</a:t>
            </a:r>
          </a:p>
          <a:p>
            <a:r>
              <a:rPr lang="es-ES" dirty="0"/>
              <a:t>Según el portal “</a:t>
            </a:r>
            <a:r>
              <a:rPr lang="es-ES" dirty="0" err="1"/>
              <a:t>www.capital.es</a:t>
            </a:r>
            <a:r>
              <a:rPr lang="es-ES" dirty="0"/>
              <a:t>” : StockX, un mercado de compra y venta online de productos de edición limitada, alcanza una valoración de 3.000 millones de dólares. </a:t>
            </a:r>
            <a:r>
              <a:rPr lang="es-ES" dirty="0">
                <a:hlinkClick r:id="rId2"/>
              </a:rPr>
              <a:t>Stockx</a:t>
            </a:r>
            <a:endParaRPr lang="es-ES" dirty="0"/>
          </a:p>
          <a:p>
            <a:r>
              <a:rPr lang="es-ES" dirty="0"/>
              <a:t>Off White tiene un beneficio mayor en comparación con Yeezy, aunque las Yeezy también son una buena opción a la hora de invertir en Sneakers.</a:t>
            </a:r>
          </a:p>
        </p:txBody>
      </p:sp>
    </p:spTree>
    <p:extLst>
      <p:ext uri="{BB962C8B-B14F-4D97-AF65-F5344CB8AC3E}">
        <p14:creationId xmlns:p14="http://schemas.microsoft.com/office/powerpoint/2010/main" val="20584267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B1C76-FF27-D570-3303-CEC0716E6692}"/>
              </a:ext>
            </a:extLst>
          </p:cNvPr>
          <p:cNvSpPr>
            <a:spLocks noGrp="1"/>
          </p:cNvSpPr>
          <p:nvPr>
            <p:ph type="title"/>
          </p:nvPr>
        </p:nvSpPr>
        <p:spPr>
          <a:xfrm>
            <a:off x="685800" y="278598"/>
            <a:ext cx="8610600" cy="1293028"/>
          </a:xfrm>
        </p:spPr>
        <p:txBody>
          <a:bodyPr/>
          <a:lstStyle/>
          <a:p>
            <a:r>
              <a:rPr lang="es-ES" b="1" dirty="0">
                <a:solidFill>
                  <a:schemeClr val="accent4"/>
                </a:solidFill>
                <a:latin typeface="Bradley Hand" pitchFamily="2" charset="77"/>
                <a:ea typeface="Apple Color Emoji" pitchFamily="2" charset="0"/>
              </a:rPr>
              <a:t>Stockx breve historia</a:t>
            </a:r>
            <a:endParaRPr lang="es-ES" dirty="0"/>
          </a:p>
        </p:txBody>
      </p:sp>
      <p:sp>
        <p:nvSpPr>
          <p:cNvPr id="3" name="Marcador de contenido 2">
            <a:extLst>
              <a:ext uri="{FF2B5EF4-FFF2-40B4-BE49-F238E27FC236}">
                <a16:creationId xmlns:a16="http://schemas.microsoft.com/office/drawing/2014/main" id="{357787B0-DE4A-5A0F-CAF5-5A3CDE8A490B}"/>
              </a:ext>
            </a:extLst>
          </p:cNvPr>
          <p:cNvSpPr>
            <a:spLocks noGrp="1"/>
          </p:cNvSpPr>
          <p:nvPr>
            <p:ph idx="1"/>
          </p:nvPr>
        </p:nvSpPr>
        <p:spPr/>
        <p:txBody>
          <a:bodyPr>
            <a:normAutofit fontScale="92500" lnSpcReduction="10000"/>
          </a:bodyPr>
          <a:lstStyle/>
          <a:p>
            <a:r>
              <a:rPr lang="es-ES" dirty="0"/>
              <a:t>StockX fue fundada en 2016 por Dan Gilbert, dueño de los Cleveland </a:t>
            </a:r>
            <a:r>
              <a:rPr lang="es-ES" dirty="0" err="1"/>
              <a:t>Cavaliers</a:t>
            </a:r>
            <a:r>
              <a:rPr lang="es-ES" dirty="0"/>
              <a:t>, equipo de baloncesto de la NBA, y es dirigida por Josh </a:t>
            </a:r>
            <a:r>
              <a:rPr lang="es-ES" dirty="0" err="1"/>
              <a:t>Lubber</a:t>
            </a:r>
            <a:r>
              <a:rPr lang="es-ES" dirty="0"/>
              <a:t>. En la web se casa oferta y demanda de productos de edición limitada: versiones </a:t>
            </a:r>
            <a:r>
              <a:rPr lang="es-ES" i="1" dirty="0"/>
              <a:t>retro</a:t>
            </a:r>
            <a:r>
              <a:rPr lang="es-ES" dirty="0"/>
              <a:t> de las Nike Air Jordan, por ejemplo. Empezó por zapatillas y el éxito ha hecho que se extienda a relojes, bolsos y ropa de calle. La web comprueba la autenticidad de los productos antes de que se envíen a los compradores. La exclusividad de los artículos puede hacer que cuesten 200 dólares en la tienda de la calle y ellos los vendan por 1.200 dólares.</a:t>
            </a:r>
          </a:p>
          <a:p>
            <a:r>
              <a:rPr lang="es-ES" dirty="0"/>
              <a:t>A StockX se le ha comparado habitualmente con la de la web de subastas eBay. Sin embargo, según se explica en una web especializada, “a diferencia de eBay, vender en StockX no significa poner el producto en una lista y esperar a que alguien se interese por él. Aquí los vendedores entran en la web, ven el valor de mercado de sus zapatillas y deciden si les compensa venderlas”. La compañía es conocida como el Nasdaq de las zapatillas porque los precios son puestos en la web por los vendedores y suben y bajan en función de la demanda</a:t>
            </a:r>
          </a:p>
          <a:p>
            <a:endParaRPr lang="es-ES" dirty="0"/>
          </a:p>
          <a:p>
            <a:pPr marL="0" indent="0">
              <a:buNone/>
            </a:pPr>
            <a:endParaRPr lang="es-ES" dirty="0"/>
          </a:p>
        </p:txBody>
      </p:sp>
    </p:spTree>
    <p:extLst>
      <p:ext uri="{BB962C8B-B14F-4D97-AF65-F5344CB8AC3E}">
        <p14:creationId xmlns:p14="http://schemas.microsoft.com/office/powerpoint/2010/main" val="15622301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8362D1-7028-19C5-AB41-D6F587EAAD75}"/>
              </a:ext>
            </a:extLst>
          </p:cNvPr>
          <p:cNvPicPr>
            <a:picLocks noChangeAspect="1"/>
          </p:cNvPicPr>
          <p:nvPr/>
        </p:nvPicPr>
        <p:blipFill>
          <a:blip r:embed="rId2"/>
          <a:stretch>
            <a:fillRect/>
          </a:stretch>
        </p:blipFill>
        <p:spPr>
          <a:xfrm>
            <a:off x="0" y="-1"/>
            <a:ext cx="12182123" cy="6858001"/>
          </a:xfrm>
          <a:prstGeom prst="rect">
            <a:avLst/>
          </a:prstGeom>
        </p:spPr>
      </p:pic>
    </p:spTree>
    <p:extLst>
      <p:ext uri="{BB962C8B-B14F-4D97-AF65-F5344CB8AC3E}">
        <p14:creationId xmlns:p14="http://schemas.microsoft.com/office/powerpoint/2010/main" val="351005999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3389A-721D-4FCE-25CB-FCEB5A7874F5}"/>
              </a:ext>
            </a:extLst>
          </p:cNvPr>
          <p:cNvSpPr>
            <a:spLocks noGrp="1"/>
          </p:cNvSpPr>
          <p:nvPr>
            <p:ph type="title"/>
          </p:nvPr>
        </p:nvSpPr>
        <p:spPr/>
        <p:txBody>
          <a:bodyPr/>
          <a:lstStyle/>
          <a:p>
            <a:r>
              <a:rPr lang="es-ES" b="1" dirty="0">
                <a:solidFill>
                  <a:schemeClr val="accent4"/>
                </a:solidFill>
                <a:latin typeface="Bradley Hand" pitchFamily="2" charset="77"/>
                <a:ea typeface="Apple Color Emoji" pitchFamily="2" charset="0"/>
              </a:rPr>
              <a:t>Sneakers </a:t>
            </a:r>
            <a:endParaRPr lang="es-ES" dirty="0"/>
          </a:p>
        </p:txBody>
      </p:sp>
      <p:sp>
        <p:nvSpPr>
          <p:cNvPr id="3" name="Marcador de contenido 2">
            <a:extLst>
              <a:ext uri="{FF2B5EF4-FFF2-40B4-BE49-F238E27FC236}">
                <a16:creationId xmlns:a16="http://schemas.microsoft.com/office/drawing/2014/main" id="{34F5FAEB-2A19-1D7C-ECDF-B248670C6551}"/>
              </a:ext>
            </a:extLst>
          </p:cNvPr>
          <p:cNvSpPr>
            <a:spLocks noGrp="1"/>
          </p:cNvSpPr>
          <p:nvPr>
            <p:ph idx="1"/>
          </p:nvPr>
        </p:nvSpPr>
        <p:spPr/>
        <p:txBody>
          <a:bodyPr/>
          <a:lstStyle/>
          <a:p>
            <a:r>
              <a:rPr lang="es-ES" b="1" dirty="0"/>
              <a:t>Sneakers</a:t>
            </a:r>
            <a:r>
              <a:rPr lang="es-ES" dirty="0"/>
              <a:t>” es un tipo de calzado muy popular, y también de esta palabra proviene “sneakerhead”, como se llama a los coleccionistas de zapatillas. </a:t>
            </a:r>
          </a:p>
          <a:p>
            <a:r>
              <a:rPr lang="es-ES" dirty="0"/>
              <a:t>Michael Jordan y el diseñador Peter Moore fueron quienes impulsaron este movimiento al lanzar junto con Nike su línea “Air Jordan” en 1985, dando paso a un nuevo concepto en el mundo de las zapatillas deportivas.</a:t>
            </a:r>
          </a:p>
          <a:p>
            <a:r>
              <a:rPr lang="es-ES" dirty="0"/>
              <a:t>Los colores originales eran el rojo y el negro, aunque la NBA tenía prohibido combinaciones extrañas en las deportivas de los jugadores, esto hizo aun mas codiciada la AJ1 “Banned”</a:t>
            </a:r>
          </a:p>
          <a:p>
            <a:r>
              <a:rPr lang="es-ES" dirty="0"/>
              <a:t>El coleccionismo ha alcanzado unos niveles astrales, ya que a día de hoy se han llegado a pagar la friolera de un millón de dólares por unas Jordan 1 del 85’.</a:t>
            </a:r>
          </a:p>
        </p:txBody>
      </p:sp>
    </p:spTree>
    <p:extLst>
      <p:ext uri="{BB962C8B-B14F-4D97-AF65-F5344CB8AC3E}">
        <p14:creationId xmlns:p14="http://schemas.microsoft.com/office/powerpoint/2010/main" val="70927921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118B01-3021-6F59-F714-B130518C7460}"/>
              </a:ext>
            </a:extLst>
          </p:cNvPr>
          <p:cNvPicPr>
            <a:picLocks noChangeAspect="1"/>
          </p:cNvPicPr>
          <p:nvPr/>
        </p:nvPicPr>
        <p:blipFill>
          <a:blip r:embed="rId2"/>
          <a:stretch>
            <a:fillRect/>
          </a:stretch>
        </p:blipFill>
        <p:spPr>
          <a:xfrm>
            <a:off x="0" y="-14286"/>
            <a:ext cx="6858000" cy="6858000"/>
          </a:xfrm>
          <a:prstGeom prst="rect">
            <a:avLst/>
          </a:prstGeom>
        </p:spPr>
      </p:pic>
      <p:pic>
        <p:nvPicPr>
          <p:cNvPr id="5" name="Imagen 4">
            <a:extLst>
              <a:ext uri="{FF2B5EF4-FFF2-40B4-BE49-F238E27FC236}">
                <a16:creationId xmlns:a16="http://schemas.microsoft.com/office/drawing/2014/main" id="{43F24E98-6B0F-CDE1-E41D-B8FCE91328AD}"/>
              </a:ext>
            </a:extLst>
          </p:cNvPr>
          <p:cNvPicPr>
            <a:picLocks noChangeAspect="1"/>
          </p:cNvPicPr>
          <p:nvPr/>
        </p:nvPicPr>
        <p:blipFill>
          <a:blip r:embed="rId3"/>
          <a:stretch>
            <a:fillRect/>
          </a:stretch>
        </p:blipFill>
        <p:spPr>
          <a:xfrm>
            <a:off x="6858000" y="-14287"/>
            <a:ext cx="5334000" cy="4173855"/>
          </a:xfrm>
          <a:prstGeom prst="rect">
            <a:avLst/>
          </a:prstGeom>
        </p:spPr>
      </p:pic>
    </p:spTree>
    <p:extLst>
      <p:ext uri="{BB962C8B-B14F-4D97-AF65-F5344CB8AC3E}">
        <p14:creationId xmlns:p14="http://schemas.microsoft.com/office/powerpoint/2010/main" val="139207697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82749-A8A0-BA85-5F73-3B31B2DAA987}"/>
              </a:ext>
            </a:extLst>
          </p:cNvPr>
          <p:cNvSpPr>
            <a:spLocks noGrp="1"/>
          </p:cNvSpPr>
          <p:nvPr>
            <p:ph type="title"/>
          </p:nvPr>
        </p:nvSpPr>
        <p:spPr/>
        <p:txBody>
          <a:bodyPr/>
          <a:lstStyle/>
          <a:p>
            <a:r>
              <a:rPr lang="es-ES" b="1" dirty="0">
                <a:solidFill>
                  <a:schemeClr val="accent4"/>
                </a:solidFill>
                <a:latin typeface="Bradley Hand" pitchFamily="2" charset="77"/>
                <a:ea typeface="Apple Color Emoji" pitchFamily="2" charset="0"/>
              </a:rPr>
              <a:t>Sneakers en la Actualidad </a:t>
            </a:r>
            <a:endParaRPr lang="es-ES" dirty="0"/>
          </a:p>
        </p:txBody>
      </p:sp>
      <p:sp>
        <p:nvSpPr>
          <p:cNvPr id="3" name="Marcador de contenido 2">
            <a:extLst>
              <a:ext uri="{FF2B5EF4-FFF2-40B4-BE49-F238E27FC236}">
                <a16:creationId xmlns:a16="http://schemas.microsoft.com/office/drawing/2014/main" id="{CF9E23F8-9A4E-EE5E-5D12-221325EEAAF9}"/>
              </a:ext>
            </a:extLst>
          </p:cNvPr>
          <p:cNvSpPr>
            <a:spLocks noGrp="1"/>
          </p:cNvSpPr>
          <p:nvPr>
            <p:ph idx="1"/>
          </p:nvPr>
        </p:nvSpPr>
        <p:spPr/>
        <p:txBody>
          <a:bodyPr/>
          <a:lstStyle/>
          <a:p>
            <a:r>
              <a:rPr lang="es-ES" b="1" dirty="0" err="1"/>
              <a:t>Kanye</a:t>
            </a:r>
            <a:r>
              <a:rPr lang="es-ES" b="1" dirty="0"/>
              <a:t> West y </a:t>
            </a:r>
            <a:r>
              <a:rPr lang="es-ES" b="1" dirty="0" err="1"/>
              <a:t>Virgil</a:t>
            </a:r>
            <a:r>
              <a:rPr lang="es-ES" b="1" dirty="0"/>
              <a:t> </a:t>
            </a:r>
            <a:r>
              <a:rPr lang="es-ES" b="1" dirty="0" err="1"/>
              <a:t>Abloh</a:t>
            </a:r>
            <a:r>
              <a:rPr lang="es-ES" b="1" dirty="0"/>
              <a:t>, </a:t>
            </a:r>
            <a:r>
              <a:rPr lang="es-ES" dirty="0"/>
              <a:t>dos de los nombres mas grandes dentro de la cultura, ya que sus innovaciones han llevado el juego a otro nivel.</a:t>
            </a:r>
          </a:p>
          <a:p>
            <a:r>
              <a:rPr lang="es-ES" b="1" dirty="0" err="1"/>
              <a:t>Kanye</a:t>
            </a:r>
            <a:r>
              <a:rPr lang="es-ES" b="1" dirty="0"/>
              <a:t> </a:t>
            </a:r>
            <a:r>
              <a:rPr lang="es-ES" dirty="0"/>
              <a:t>por su parte como rapero influyente de la escena mundial y personaje controvertido tanto en política como en el mundo de la moda, lanza junto con </a:t>
            </a:r>
            <a:r>
              <a:rPr lang="es-ES" dirty="0" err="1"/>
              <a:t>adidas</a:t>
            </a:r>
            <a:r>
              <a:rPr lang="es-ES" dirty="0"/>
              <a:t> su marca Yeezy. La cual ha catapultado las ventas de la marca Alemana generando expectación a sus lanzamientos limitados tanto en número de artículos, como en colores exclusivos por zonas del mundo.</a:t>
            </a:r>
          </a:p>
          <a:p>
            <a:r>
              <a:rPr lang="es-ES" b="1" dirty="0" err="1"/>
              <a:t>Virgil</a:t>
            </a:r>
            <a:r>
              <a:rPr lang="es-ES" b="1" dirty="0"/>
              <a:t> </a:t>
            </a:r>
            <a:r>
              <a:rPr lang="es-ES" dirty="0"/>
              <a:t>diseñador de alta costura norteamericano que fue compañero de universidad de </a:t>
            </a:r>
            <a:r>
              <a:rPr lang="es-ES" dirty="0" err="1"/>
              <a:t>Kanye</a:t>
            </a:r>
            <a:r>
              <a:rPr lang="es-ES" dirty="0"/>
              <a:t>, lanza en 2013 su marca de lujo de Streetwear Off White, Nike se fija en su trabajo y decide apostar por una colaboración ambiciosa The Ten.</a:t>
            </a:r>
            <a:endParaRPr lang="es-ES" b="1" dirty="0"/>
          </a:p>
        </p:txBody>
      </p:sp>
    </p:spTree>
    <p:extLst>
      <p:ext uri="{BB962C8B-B14F-4D97-AF65-F5344CB8AC3E}">
        <p14:creationId xmlns:p14="http://schemas.microsoft.com/office/powerpoint/2010/main" val="8306019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BFE7C04-0330-1CBD-F7AE-E82AFC164A51}"/>
              </a:ext>
            </a:extLst>
          </p:cNvPr>
          <p:cNvPicPr>
            <a:picLocks noChangeAspect="1"/>
          </p:cNvPicPr>
          <p:nvPr/>
        </p:nvPicPr>
        <p:blipFill>
          <a:blip r:embed="rId2"/>
          <a:stretch>
            <a:fillRect/>
          </a:stretch>
        </p:blipFill>
        <p:spPr>
          <a:xfrm>
            <a:off x="0" y="0"/>
            <a:ext cx="12192000" cy="6838950"/>
          </a:xfrm>
          <a:prstGeom prst="rect">
            <a:avLst/>
          </a:prstGeom>
        </p:spPr>
      </p:pic>
    </p:spTree>
    <p:extLst>
      <p:ext uri="{BB962C8B-B14F-4D97-AF65-F5344CB8AC3E}">
        <p14:creationId xmlns:p14="http://schemas.microsoft.com/office/powerpoint/2010/main" val="168709900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4">
            <a:extLst>
              <a:ext uri="{FF2B5EF4-FFF2-40B4-BE49-F238E27FC236}">
                <a16:creationId xmlns:a16="http://schemas.microsoft.com/office/drawing/2014/main" id="{BA2863CF-D766-D261-B301-0BDB3A99A0B5}"/>
              </a:ext>
            </a:extLst>
          </p:cNvPr>
          <p:cNvPicPr>
            <a:picLocks noChangeAspect="1"/>
          </p:cNvPicPr>
          <p:nvPr/>
        </p:nvPicPr>
        <p:blipFill>
          <a:blip r:embed="rId2"/>
          <a:stretch>
            <a:fillRect/>
          </a:stretch>
        </p:blipFill>
        <p:spPr>
          <a:xfrm>
            <a:off x="0" y="0"/>
            <a:ext cx="6720840" cy="3962400"/>
          </a:xfrm>
          <a:prstGeom prst="rect">
            <a:avLst/>
          </a:prstGeom>
        </p:spPr>
      </p:pic>
      <p:pic>
        <p:nvPicPr>
          <p:cNvPr id="4" name="Imagen 3">
            <a:extLst>
              <a:ext uri="{FF2B5EF4-FFF2-40B4-BE49-F238E27FC236}">
                <a16:creationId xmlns:a16="http://schemas.microsoft.com/office/drawing/2014/main" id="{CDA1FE1D-7A95-8DA2-47A0-59E214988168}"/>
              </a:ext>
            </a:extLst>
          </p:cNvPr>
          <p:cNvPicPr>
            <a:picLocks noChangeAspect="1"/>
          </p:cNvPicPr>
          <p:nvPr/>
        </p:nvPicPr>
        <p:blipFill>
          <a:blip r:embed="rId3"/>
          <a:stretch>
            <a:fillRect/>
          </a:stretch>
        </p:blipFill>
        <p:spPr>
          <a:xfrm>
            <a:off x="6720840" y="0"/>
            <a:ext cx="5608320" cy="6858000"/>
          </a:xfrm>
          <a:prstGeom prst="rect">
            <a:avLst/>
          </a:prstGeom>
        </p:spPr>
      </p:pic>
      <p:pic>
        <p:nvPicPr>
          <p:cNvPr id="8" name="Imagen 7">
            <a:extLst>
              <a:ext uri="{FF2B5EF4-FFF2-40B4-BE49-F238E27FC236}">
                <a16:creationId xmlns:a16="http://schemas.microsoft.com/office/drawing/2014/main" id="{B407B722-40C4-0F39-2CE0-B60C8AC466DB}"/>
              </a:ext>
            </a:extLst>
          </p:cNvPr>
          <p:cNvPicPr>
            <a:picLocks noChangeAspect="1"/>
          </p:cNvPicPr>
          <p:nvPr/>
        </p:nvPicPr>
        <p:blipFill>
          <a:blip r:embed="rId4"/>
          <a:stretch>
            <a:fillRect/>
          </a:stretch>
        </p:blipFill>
        <p:spPr>
          <a:xfrm>
            <a:off x="-1" y="3962400"/>
            <a:ext cx="6720839" cy="2895600"/>
          </a:xfrm>
          <a:prstGeom prst="rect">
            <a:avLst/>
          </a:prstGeom>
        </p:spPr>
      </p:pic>
    </p:spTree>
    <p:extLst>
      <p:ext uri="{BB962C8B-B14F-4D97-AF65-F5344CB8AC3E}">
        <p14:creationId xmlns:p14="http://schemas.microsoft.com/office/powerpoint/2010/main" val="3923567223"/>
      </p:ext>
    </p:extLst>
  </p:cSld>
  <p:clrMapOvr>
    <a:masterClrMapping/>
  </p:clrMapOvr>
  <p:transition spd="slow">
    <p:wipe/>
  </p:transition>
</p:sld>
</file>

<file path=ppt/theme/theme1.xml><?xml version="1.0" encoding="utf-8"?>
<a:theme xmlns:a="http://schemas.openxmlformats.org/drawingml/2006/main" name="Estela de condensació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Estela de condensación</Template>
  <TotalTime>3613</TotalTime>
  <Words>969</Words>
  <Application>Microsoft Macintosh PowerPoint</Application>
  <PresentationFormat>Panorámica</PresentationFormat>
  <Paragraphs>41</Paragraphs>
  <Slides>22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Bradley Hand</vt:lpstr>
      <vt:lpstr>Century Gothic</vt:lpstr>
      <vt:lpstr>Estela de condensación</vt:lpstr>
      <vt:lpstr>Presentación de PowerPoint</vt:lpstr>
      <vt:lpstr>Presentación de PowerPoint</vt:lpstr>
      <vt:lpstr>Stockx breve historia</vt:lpstr>
      <vt:lpstr>Presentación de PowerPoint</vt:lpstr>
      <vt:lpstr>Sneakers </vt:lpstr>
      <vt:lpstr>Presentación de PowerPoint</vt:lpstr>
      <vt:lpstr>Sneakers en la Actualidad </vt:lpstr>
      <vt:lpstr>Presentación de PowerPoint</vt:lpstr>
      <vt:lpstr>Presentación de PowerPoint</vt:lpstr>
      <vt:lpstr>Sneakers Eda </vt:lpstr>
      <vt:lpstr>Análisis</vt:lpstr>
      <vt:lpstr>análisis del Ventas  </vt:lpstr>
      <vt:lpstr> Ventas por zona</vt:lpstr>
      <vt:lpstr> Ventas por talla de pie</vt:lpstr>
      <vt:lpstr>Sneakers mas vendidos</vt:lpstr>
      <vt:lpstr>Precio Retail mas  populares</vt:lpstr>
      <vt:lpstr>análisis del beneficio</vt:lpstr>
      <vt:lpstr>Sneakers por Beneficio</vt:lpstr>
      <vt:lpstr>Datos medios por marcas</vt:lpstr>
      <vt:lpstr>Beneficio sobre el Retail</vt:lpstr>
      <vt:lpstr>Beneficio sobre el Retail</vt:lpstr>
      <vt:lpstr>Conclusiones del análisis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Stockx eda 2019</dc:title>
  <dc:creator>Microsoft Office User</dc:creator>
  <cp:lastModifiedBy>Microsoft Office User</cp:lastModifiedBy>
  <cp:revision>12</cp:revision>
  <dcterms:created xsi:type="dcterms:W3CDTF">2022-05-13T18:12:13Z</dcterms:created>
  <dcterms:modified xsi:type="dcterms:W3CDTF">2022-05-16T07:27:39Z</dcterms:modified>
</cp:coreProperties>
</file>